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>
        <p:scale>
          <a:sx n="130" d="100"/>
          <a:sy n="130" d="100"/>
        </p:scale>
        <p:origin x="3840" y="-1704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E3AA215-77EC-5887-ED19-74A2A236DD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C10ED27-4F3A-AED7-B107-5975989A71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004904F-1889-350B-CC63-FA4940931F3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327815A-4E73-B698-8469-BE0FFF92042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7D77618A-C65C-4180-A399-3E80C2DB580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A3434DBE-A70D-2C70-0CD6-25FADABEBD1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4925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6BA6FB0-9EDD-69DD-8906-71C9F6E18F6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4400"/>
            <a:ext cx="46990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3997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618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425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1F9B5E-EE72-ED27-DD9B-5AC10FD33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2B28D-D968-46EF-AF19-FA65C5EA3D0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098B46-9A94-DD8C-AA0E-ABBD6A0E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87F8AF-A104-808D-8120-6EF50467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DB174-B215-4687-9D4C-BC5E5A3D743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4724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CE5363-1CE6-6E5B-E4E0-F8019937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535CA-D143-4F62-8F36-92DE382BBF8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19B3F9-B185-4AFD-B5B8-6BF21361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114393-B9D4-E465-BD5B-674987EF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708B4-D699-4EA1-83DD-7CB3CB92BA6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1004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104947-C20E-587A-D889-09368A6FF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7D0E-8CD4-4C95-836C-2A85D1713DD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9A1991-EC48-F8A9-783C-9BD219D1E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73793E-66F0-50DB-6494-F29773115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3C00F-8FA5-4BC3-8760-60507B80602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3276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1EE47B7-3CC6-D6E9-5210-5CAFFCA9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1541-6DFF-4176-A1EB-099C3938D57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321BB1B-1493-8ACE-511E-5E7B94D3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A83C62C-52EB-DC85-B0DE-AE91736B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3BF26-D09C-4CF3-A947-CCE5A85A0BC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751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ECBD5BD-BD9E-45DD-F825-F5C60EC3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C8B67-E1D9-42B4-A123-D52D96F5DC3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767F84D-5673-7AA6-76B4-5D90F37D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0AE8A77-B16B-6C8A-4B94-089D0EF0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190E5-D60A-4F6F-B8B6-0AB337093AB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0433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2E39C06-5B04-A1CA-C815-3C4BB1D0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567E6-84F4-483A-BDAB-18A08FF3933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4124D0-30B4-E458-431C-9DF000D3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3F53960-AB6E-1D39-D7D1-37BC34F4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CD3-28AD-43AD-806A-31F6C1C2E9D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889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2FE5053-A3CE-6156-546B-C0DB14CE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06D4-0B03-48A1-A670-C5443C6FCDC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A73405F-099F-8490-0B27-100D2C44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F6A3E53-A3FC-6DFF-8157-6CDD4C1F7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3CAE0-D6F5-4280-BFC9-C7B61B9F57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5962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182247A-43EA-1D78-6D2C-A1D0BF59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4A2B-C6C5-4101-B1F5-4DE00B76F1D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304DA5D-5176-42C3-3BC8-3E786121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A42401-AC41-C471-F0E0-26DF54C2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EBD0F-EB53-4971-A39D-4C032C0D4B6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493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2543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2D2C554-794F-DF9B-7D92-5260956F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EA6C-4D73-440A-A279-AA9A0914CD2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F7DF912-0529-CD94-4CE8-3C740956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C6A5F06-9C49-6E72-BFB1-C91AD1D1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75822-CC16-4A9C-83C9-69DC32074DD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8480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4F4463-6560-B588-D16A-E0BE9FCD9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7804-2EA1-4BCA-99AF-869A26BFD4A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98D194-6464-E682-8226-3E93C150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5B13C8-D680-9B81-ED52-D961988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DC68C-6242-4146-B3B4-6CBEBD95442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8652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1B0191-AD01-9DB7-EDDC-01641DC53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CF169-24EB-437F-BF41-296D3D1A49B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9BA6F8-7916-1245-C889-6EC851CA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106BA8-8E03-9274-89E0-D63FE06DD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0F142-98E7-450D-8183-5E43F68CB59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07847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3FCD5899-671D-5A00-B72F-297BE6EE7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22742-084E-4A4C-B5A8-67B0DD0F5829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02EB179-F800-7B7E-1DAF-E8D20DF25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A6FA432-5FB2-676D-FFF8-7AD7ADC4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9F1B0-72BC-4515-B612-CB6769B39F3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0890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875D6-5C17-B98B-947B-04C9ED3D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3374A-E9CD-42BD-9991-768BCB19CAF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C20A7F-C3E5-57B0-B01A-C0171D17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B6F597-DCBC-13F5-9E6E-1DE96F1A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78B92-26E2-46B8-A52C-87C2B26286F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790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73DEB-F11B-ECF2-C9DD-0A39EED4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5FD8B-B28F-40FA-8EF2-073A80FCCD4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B12F0A-7841-720A-3593-CC332DD3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5096DD-7071-891F-89B0-922FDEDB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68DB3-DEA2-4D32-BD21-BCDF15C1EC6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76344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6834BE-8B0C-EA22-1D84-97D5B3DE3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9A77B-717E-412B-A6CA-6A7A3FF493C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DABB54-EEC5-1DD4-75A2-170A99C63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62CFC1-3D33-BC70-C1CD-744A874E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D1776-8135-48DB-A6DF-DF66B0F4C3F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93387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798E07F-85AA-C176-6FA6-ECAC179B6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DD454-A54A-4237-BF67-22255166117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F874269-33D8-AD72-DDEF-9811DD1F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5C34955-261E-A603-F9DF-9984F705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6C175-DD52-4C39-8D9B-13CA5582E05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62254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E788D03-98A3-32EF-59F8-4313BEA4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7827A-C4FE-48C8-9465-2660F50764A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7D4301E2-3A08-03E3-CF51-4AEC4EDE1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551E36B-C0F2-3EB7-4647-5E2B26737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2C282-1FF6-474B-9BA2-26D1E41BD2C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047335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E275B66-E1A0-F7F9-920F-D0FC96AA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B97B-5491-4730-AC9F-4E0ADA8DDCD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C107058-2467-A36D-8430-5193344B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EE789C-EBCC-EEFA-D49A-417E0F1E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CFE1F-C577-4965-BECE-8DCC1E4CC4C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9983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336378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22F31DA-9655-3D95-A657-4357F4FC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7FBE4-7890-4C2C-9CAB-F09244ED02F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75F9A55-ED62-BC6A-7D4F-F5B21C09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79B3D0F-D218-9F23-DABF-0732A21E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AB942-7E5D-4F64-BFEC-BB8D32AA477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5338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53D3F15-53D7-BFA8-49A4-BB357CE9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B801F-F330-4507-BE12-418BF755217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768CFFE-FC15-0112-7D5B-136800CC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8D79532-7A78-64B8-1361-8E995D8A8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DEA56-47DA-4C46-A44F-E5E376B50B4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71585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A943BB3-BA31-9EDC-DACF-E5CE1AE87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FA537-7C24-4240-94EB-09DA8D6D10C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97A6887-6EA4-ACA6-DC19-687E5EDC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8C6C0E-8FF8-AE2F-92AE-7C004730C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722C-7CC3-4B24-B9F0-80B6EBF33E9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796089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49F1B2-FFF5-F73F-3529-B8E3FA8B0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A610-61F4-4E15-B616-A6C2B9DE766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6B8F71-C994-5A0F-9126-4DB45016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02488C-5576-0FC0-E94C-80241260D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3A5F2-6267-4809-894C-0B46CAC2586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17458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C098E-60F0-CF3A-E6DA-23999E78E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86F93-41C3-4BA3-9BF6-B0809174EC2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CFEF30-B7AA-9843-B7F3-583B0340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7BA99C-C8FC-6429-DB5F-C77C9177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5E503-EE61-4458-9DEA-E12270EDD5B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991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94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7309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752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38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6420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6868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6C21B519-E95D-75DE-B0D7-8683ABF4E1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973CB150-FB1B-4A6E-5706-9193561843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B73E53-2B79-7252-A653-C500DCC2B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AF14CC-001C-493F-A4AE-798601B5869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FDC60A-DE7B-5909-BFA0-778A8EB9E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96D6E3-C0A6-F1D0-3135-A8B0186DD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BF7302A-C6E7-42E9-8FF5-F4F640C00E5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2E837B6B-20B4-5298-DF6A-5B74301D20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37EB4F5C-B729-373B-5470-36D298F1B3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BB6FDF-20CB-E13C-7EBC-7CCF5F1582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2A39B2-589B-49FB-8A31-79D74E55A7D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29BAD0-D909-B5C1-BECE-FED479140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0F5AAA-BE16-47FA-8364-DFCC0AC88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148FD8E-CDD7-4E4B-9273-1DDA12BDF227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21E8931A-9B43-6D90-8644-9F171CAED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DC829054-2172-AA13-224C-C46672A6E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CF21666E-8155-798F-B88C-1622DA47DE09}"/>
              </a:ext>
            </a:extLst>
          </p:cNvPr>
          <p:cNvCxnSpPr>
            <a:cxnSpLocks noChangeShapeType="1"/>
            <a:stCxn id="5148" idx="2"/>
            <a:endCxn id="5151" idx="0"/>
          </p:cNvCxnSpPr>
          <p:nvPr/>
        </p:nvCxnSpPr>
        <p:spPr bwMode="auto">
          <a:xfrm>
            <a:off x="3242469" y="4176713"/>
            <a:ext cx="1" cy="64373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6CAB1237-AE5C-2E25-F093-2DA28CD9B537}"/>
              </a:ext>
            </a:extLst>
          </p:cNvPr>
          <p:cNvCxnSpPr>
            <a:cxnSpLocks noChangeShapeType="1"/>
            <a:stCxn id="5151" idx="2"/>
            <a:endCxn id="5135" idx="0"/>
          </p:cNvCxnSpPr>
          <p:nvPr/>
        </p:nvCxnSpPr>
        <p:spPr bwMode="auto">
          <a:xfrm flipH="1">
            <a:off x="3242469" y="5252244"/>
            <a:ext cx="1" cy="83508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D29422B0-6AE4-74FE-2E5E-CA50A5457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4505325"/>
            <a:ext cx="3240087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Auswahl und Beurteilung des Arzneistoffs und des 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Beurteilung des Arzneistoffs nach </a:t>
            </a:r>
            <a:r>
              <a:rPr lang="de-DE" altLang="de-DE" sz="700" i="1" dirty="0" err="1">
                <a:latin typeface="Arial" panose="020B0604020202020204" pitchFamily="34" charset="0"/>
              </a:rPr>
              <a:t>pharmakolog</a:t>
            </a:r>
            <a:r>
              <a:rPr lang="de-DE" altLang="de-DE" sz="700" i="1" dirty="0">
                <a:latin typeface="Arial" panose="020B0604020202020204" pitchFamily="34" charset="0"/>
              </a:rPr>
              <a:t>.-</a:t>
            </a:r>
            <a:r>
              <a:rPr lang="de-DE" altLang="de-DE" sz="700" i="1" dirty="0" err="1">
                <a:latin typeface="Arial" panose="020B0604020202020204" pitchFamily="34" charset="0"/>
              </a:rPr>
              <a:t>toxikolog</a:t>
            </a:r>
            <a:r>
              <a:rPr lang="de-DE" altLang="de-DE" sz="700" i="1" dirty="0">
                <a:latin typeface="Arial" panose="020B0604020202020204" pitchFamily="34" charset="0"/>
              </a:rPr>
              <a:t>. Kriterien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 der Beschwerden (Juckreiz, Schuppung, Größe der befallenen Fläche?)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Wirksamkeit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Berücksichtigung patientenspezifischer Faktoren (Alter (Applikationsform),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Allergien, Überempfindlichkeiten)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Größe der befallenen Fläche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Auswahl/Beurteilung des Fertigarzneimittels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Darreichungsform (Gel, Creme, Salbe, Spray, Puder?)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Dosierung, Reichweite/Packungsgröße</a:t>
            </a: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FFB06044-8EA0-61FD-D26A-546A363A0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540250"/>
            <a:ext cx="542925" cy="9683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95B4FF8D-5D6B-08FA-FA09-8D965C5B8FCB}"/>
              </a:ext>
            </a:extLst>
          </p:cNvPr>
          <p:cNvCxnSpPr>
            <a:cxnSpLocks noChangeShapeType="1"/>
            <a:stCxn id="5151" idx="3"/>
            <a:endCxn id="5126" idx="1"/>
          </p:cNvCxnSpPr>
          <p:nvPr/>
        </p:nvCxnSpPr>
        <p:spPr bwMode="auto">
          <a:xfrm>
            <a:off x="4070351" y="5036344"/>
            <a:ext cx="2492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 Box 31">
            <a:extLst>
              <a:ext uri="{FF2B5EF4-FFF2-40B4-BE49-F238E27FC236}">
                <a16:creationId xmlns:a16="http://schemas.microsoft.com/office/drawing/2014/main" id="{FCED2617-48D1-5437-C2F3-E84753544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1250950"/>
            <a:ext cx="3132137" cy="174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Hinterfragen der Eigendiagnose bzw. des Arzneimittelwunsches – Offene Fragen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Beschwerden liegen vor? (Juckreiz, Schmerz, Rötung, Brennen,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Nässen, Schuppung, weißliche Färbung, Bläschen, zwischen den Zehen/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Fußsohle, Schmerzen, Schweißfuß, Geruch?)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Seit wann? (Akut, chronisch, rezidivierend?)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Wann treten sie bevorzugt auf? (Schuhwerk, Joggen, Schwimmbad?)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Begleitsymptome? (Nagelpilzbefall, Befall anderer Körper-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</a:t>
            </a:r>
            <a:r>
              <a:rPr lang="de-DE" altLang="de-DE" sz="700" dirty="0" err="1">
                <a:latin typeface="Arial" panose="020B0604020202020204" pitchFamily="34" charset="0"/>
              </a:rPr>
              <a:t>regionen</a:t>
            </a:r>
            <a:r>
              <a:rPr lang="de-DE" altLang="de-DE" sz="700" dirty="0">
                <a:latin typeface="Arial" panose="020B0604020202020204" pitchFamily="34" charset="0"/>
              </a:rPr>
              <a:t>?)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Weitere Fragen, z. B.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Wurden die Beschwerden schon durch den Arzt abgeklärt?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Erfahrungen mit dem AM wurden gemacht?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Liegen noch andere Erkrankungen vor? (Diabetes, HIV, venöse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Insuffizienz, Psoriasis?)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AM werden regelmäßig/zur Zeit angewendet (verordnet/ SM)?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(UAW z. B. durch Immunsuppressiva, Zytostatika)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Besteht eine Patientendatei (Kundenkarte)?</a:t>
            </a:r>
          </a:p>
        </p:txBody>
      </p:sp>
      <p:cxnSp>
        <p:nvCxnSpPr>
          <p:cNvPr id="5130" name="Gerade Verbindung 100">
            <a:extLst>
              <a:ext uri="{FF2B5EF4-FFF2-40B4-BE49-F238E27FC236}">
                <a16:creationId xmlns:a16="http://schemas.microsoft.com/office/drawing/2014/main" id="{5AA3C335-248B-CB1C-69EE-97141AB9C995}"/>
              </a:ext>
            </a:extLst>
          </p:cNvPr>
          <p:cNvCxnSpPr>
            <a:cxnSpLocks noChangeShapeType="1"/>
            <a:stCxn id="5145" idx="3"/>
            <a:endCxn id="5129" idx="1"/>
          </p:cNvCxnSpPr>
          <p:nvPr/>
        </p:nvCxnSpPr>
        <p:spPr bwMode="auto">
          <a:xfrm>
            <a:off x="4087813" y="2121188"/>
            <a:ext cx="2317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Freeform 24">
            <a:extLst>
              <a:ext uri="{FF2B5EF4-FFF2-40B4-BE49-F238E27FC236}">
                <a16:creationId xmlns:a16="http://schemas.microsoft.com/office/drawing/2014/main" id="{C02878B9-6F81-22D1-04BF-C2A01B885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719138"/>
            <a:ext cx="563562" cy="4159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Freeform 24">
            <a:extLst>
              <a:ext uri="{FF2B5EF4-FFF2-40B4-BE49-F238E27FC236}">
                <a16:creationId xmlns:a16="http://schemas.microsoft.com/office/drawing/2014/main" id="{CA75C48A-94D2-AB51-638D-C1DD8F4FA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2973388"/>
            <a:ext cx="563562" cy="14192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Text Box 31">
            <a:extLst>
              <a:ext uri="{FF2B5EF4-FFF2-40B4-BE49-F238E27FC236}">
                <a16:creationId xmlns:a16="http://schemas.microsoft.com/office/drawing/2014/main" id="{021D7539-8A56-17AC-7E3A-FA5923F7D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2965450"/>
            <a:ext cx="313213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Grenzen der Selbstmedikation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können z. B. sein: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Ausgedehnte Läsionen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Ausgedehnte trockene Schuppung der Haut (besonders an der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Fußsohle)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Starke Schmerzen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Rezidivierende Beschwerden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Befall der Nägel, der </a:t>
            </a:r>
            <a:r>
              <a:rPr lang="de-DE" altLang="de-DE" sz="700" dirty="0" err="1">
                <a:latin typeface="Arial" panose="020B0604020202020204" pitchFamily="34" charset="0"/>
              </a:rPr>
              <a:t>Fußkante</a:t>
            </a:r>
            <a:r>
              <a:rPr lang="de-DE" altLang="de-DE" sz="700" dirty="0">
                <a:latin typeface="Arial" panose="020B0604020202020204" pitchFamily="34" charset="0"/>
              </a:rPr>
              <a:t>, Fußgewölbe, Zehenkanten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Superinfektion mit Bakterien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Hauterkrankung (Psoriasis, Ekzem, Dermatose,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Ichthyosis)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Einnahme von Immunsuppressiva, Zytostatika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 (Diabetes, HIV-Infektion)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Anwender des Arzneimittels </a:t>
            </a:r>
          </a:p>
        </p:txBody>
      </p:sp>
      <p:cxnSp>
        <p:nvCxnSpPr>
          <p:cNvPr id="5134" name="Gerade Verbindung 100">
            <a:extLst>
              <a:ext uri="{FF2B5EF4-FFF2-40B4-BE49-F238E27FC236}">
                <a16:creationId xmlns:a16="http://schemas.microsoft.com/office/drawing/2014/main" id="{B905E2DF-CE25-0F90-942F-FA382C08C709}"/>
              </a:ext>
            </a:extLst>
          </p:cNvPr>
          <p:cNvCxnSpPr>
            <a:cxnSpLocks noChangeShapeType="1"/>
            <a:stCxn id="5148" idx="3"/>
            <a:endCxn id="5133" idx="1"/>
          </p:cNvCxnSpPr>
          <p:nvPr/>
        </p:nvCxnSpPr>
        <p:spPr bwMode="auto">
          <a:xfrm>
            <a:off x="3896519" y="3690144"/>
            <a:ext cx="42306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10">
            <a:extLst>
              <a:ext uri="{FF2B5EF4-FFF2-40B4-BE49-F238E27FC236}">
                <a16:creationId xmlns:a16="http://schemas.microsoft.com/office/drawing/2014/main" id="{B6214630-BCA0-A7DD-518C-C229CEEE2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6087333"/>
            <a:ext cx="165576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Informationen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über das Arzneimittel</a:t>
            </a:r>
          </a:p>
        </p:txBody>
      </p:sp>
      <p:sp>
        <p:nvSpPr>
          <p:cNvPr id="5136" name="Text Box 37">
            <a:extLst>
              <a:ext uri="{FF2B5EF4-FFF2-40B4-BE49-F238E27FC236}">
                <a16:creationId xmlns:a16="http://schemas.microsoft.com/office/drawing/2014/main" id="{B9E7F5E7-1BBC-EE30-7515-7FCA27245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2763" y="5595938"/>
            <a:ext cx="3128962" cy="135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Informationsinhalte am Beispiel Terbinafin-Creme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Dos.:1-mal tgl.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</a:t>
            </a:r>
            <a:r>
              <a:rPr lang="de-DE" altLang="de-DE" sz="700" dirty="0" err="1">
                <a:latin typeface="Arial" panose="020B0604020202020204" pitchFamily="34" charset="0"/>
              </a:rPr>
              <a:t>Anw</a:t>
            </a:r>
            <a:r>
              <a:rPr lang="de-DE" altLang="de-DE" sz="700" dirty="0">
                <a:latin typeface="Arial" panose="020B0604020202020204" pitchFamily="34" charset="0"/>
              </a:rPr>
              <a:t>.: Creme auf trockene und saubere Haut auftragen und leicht ein-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massieren, 1-2 cm um </a:t>
            </a:r>
            <a:r>
              <a:rPr lang="de-DE" altLang="de-DE" sz="700" dirty="0" err="1">
                <a:latin typeface="Arial" panose="020B0604020202020204" pitchFamily="34" charset="0"/>
              </a:rPr>
              <a:t>Pilzherd</a:t>
            </a:r>
            <a:r>
              <a:rPr lang="de-DE" altLang="de-DE" sz="700" dirty="0">
                <a:latin typeface="Arial" panose="020B0604020202020204" pitchFamily="34" charset="0"/>
              </a:rPr>
              <a:t>, ggf. Applikator erklären,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anschließend Hände waschen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Behandlungsdauer: 1 Woche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Wirkung: antimykotische Wirkung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UAW: Hautbrennen, Rötung, Juckreiz, Austrocknung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Arzneimittel kühl und trocken aufbewahren, Aufbrauchsfrist beachten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Grenzen der Selbstmedikation: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Auftreten der unter Grenzen der Selbstmedikation genannten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Beschwerden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Persistieren der Beschwerden über längeren Zeitraum (&gt; 1-2 Wochen)</a:t>
            </a:r>
          </a:p>
        </p:txBody>
      </p:sp>
      <p:sp>
        <p:nvSpPr>
          <p:cNvPr id="5137" name="Freeform 24">
            <a:extLst>
              <a:ext uri="{FF2B5EF4-FFF2-40B4-BE49-F238E27FC236}">
                <a16:creationId xmlns:a16="http://schemas.microsoft.com/office/drawing/2014/main" id="{84B6806B-6722-DDC2-CB34-98BAFAA01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5637213"/>
            <a:ext cx="542925" cy="12604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8" name="Gerade Verbindung mit Pfeil 78">
            <a:extLst>
              <a:ext uri="{FF2B5EF4-FFF2-40B4-BE49-F238E27FC236}">
                <a16:creationId xmlns:a16="http://schemas.microsoft.com/office/drawing/2014/main" id="{81BF539A-0098-9993-57B7-C41D0713B403}"/>
              </a:ext>
            </a:extLst>
          </p:cNvPr>
          <p:cNvCxnSpPr>
            <a:cxnSpLocks noChangeShapeType="1"/>
            <a:stCxn id="5135" idx="2"/>
            <a:endCxn id="5160" idx="0"/>
          </p:cNvCxnSpPr>
          <p:nvPr/>
        </p:nvCxnSpPr>
        <p:spPr bwMode="auto">
          <a:xfrm>
            <a:off x="3242469" y="6457221"/>
            <a:ext cx="0" cy="91672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Gerade Verbindung 110">
            <a:extLst>
              <a:ext uri="{FF2B5EF4-FFF2-40B4-BE49-F238E27FC236}">
                <a16:creationId xmlns:a16="http://schemas.microsoft.com/office/drawing/2014/main" id="{2B32DB21-6DE5-7422-C5F7-974DB144BFD0}"/>
              </a:ext>
            </a:extLst>
          </p:cNvPr>
          <p:cNvCxnSpPr>
            <a:cxnSpLocks noChangeShapeType="1"/>
            <a:stCxn id="5135" idx="3"/>
            <a:endCxn id="5136" idx="1"/>
          </p:cNvCxnSpPr>
          <p:nvPr/>
        </p:nvCxnSpPr>
        <p:spPr bwMode="auto">
          <a:xfrm>
            <a:off x="4070350" y="6272277"/>
            <a:ext cx="2524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 Box 53">
            <a:extLst>
              <a:ext uri="{FF2B5EF4-FFF2-40B4-BE49-F238E27FC236}">
                <a16:creationId xmlns:a16="http://schemas.microsoft.com/office/drawing/2014/main" id="{74C1B33A-15E5-6525-6507-61674D8DE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0" y="3427413"/>
            <a:ext cx="274638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41" name="Text Box 53">
            <a:extLst>
              <a:ext uri="{FF2B5EF4-FFF2-40B4-BE49-F238E27FC236}">
                <a16:creationId xmlns:a16="http://schemas.microsoft.com/office/drawing/2014/main" id="{09DDEEE9-3660-514C-3BE9-E7C603D12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356100"/>
            <a:ext cx="3952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5142" name="Form 98">
            <a:extLst>
              <a:ext uri="{FF2B5EF4-FFF2-40B4-BE49-F238E27FC236}">
                <a16:creationId xmlns:a16="http://schemas.microsoft.com/office/drawing/2014/main" id="{D948B16B-9592-3BFE-16FE-CA10C78F7EBC}"/>
              </a:ext>
            </a:extLst>
          </p:cNvPr>
          <p:cNvCxnSpPr>
            <a:cxnSpLocks noChangeShapeType="1"/>
            <a:stCxn id="5156" idx="2"/>
            <a:endCxn id="5151" idx="1"/>
          </p:cNvCxnSpPr>
          <p:nvPr/>
        </p:nvCxnSpPr>
        <p:spPr bwMode="auto">
          <a:xfrm rot="16200000" flipH="1">
            <a:off x="1199753" y="3821509"/>
            <a:ext cx="824706" cy="1604963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feld 29">
            <a:extLst>
              <a:ext uri="{FF2B5EF4-FFF2-40B4-BE49-F238E27FC236}">
                <a16:creationId xmlns:a16="http://schemas.microsoft.com/office/drawing/2014/main" id="{76140100-1006-4F9E-ACEE-EDCF4037E29B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Information und Beratung Selbstmedikation Fußpilz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28.11.2023</a:t>
            </a:r>
          </a:p>
        </p:txBody>
      </p:sp>
      <p:sp>
        <p:nvSpPr>
          <p:cNvPr id="5144" name="Flussdiagramm: Alternativer Prozess 43">
            <a:extLst>
              <a:ext uri="{FF2B5EF4-FFF2-40B4-BE49-F238E27FC236}">
                <a16:creationId xmlns:a16="http://schemas.microsoft.com/office/drawing/2014/main" id="{4A65B4E9-B014-9CB6-0CA4-CD5383759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654050"/>
            <a:ext cx="1690688" cy="576263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Patient mit  Arzneimittelwunsch bzw. Eigendiagnose </a:t>
            </a:r>
          </a:p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Fußpilz</a:t>
            </a:r>
          </a:p>
        </p:txBody>
      </p:sp>
      <p:sp>
        <p:nvSpPr>
          <p:cNvPr id="5145" name="Flussdiagramm: Prozess 45">
            <a:extLst>
              <a:ext uri="{FF2B5EF4-FFF2-40B4-BE49-F238E27FC236}">
                <a16:creationId xmlns:a16="http://schemas.microsoft.com/office/drawing/2014/main" id="{BDA0CDB1-A73A-9C71-C42E-59CC07210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25" y="1855282"/>
            <a:ext cx="1690688" cy="531812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Hinterfragen der Eigendiagnose bzw. des Arzneimittelwunsches</a:t>
            </a:r>
          </a:p>
        </p:txBody>
      </p:sp>
      <p:cxnSp>
        <p:nvCxnSpPr>
          <p:cNvPr id="5146" name="Gerade Verbindung mit Pfeil 50">
            <a:extLst>
              <a:ext uri="{FF2B5EF4-FFF2-40B4-BE49-F238E27FC236}">
                <a16:creationId xmlns:a16="http://schemas.microsoft.com/office/drawing/2014/main" id="{33BC7022-CBCC-05F2-F65A-E6AFE3C66E7D}"/>
              </a:ext>
            </a:extLst>
          </p:cNvPr>
          <p:cNvCxnSpPr>
            <a:cxnSpLocks noChangeShapeType="1"/>
            <a:stCxn id="5144" idx="2"/>
            <a:endCxn id="5145" idx="0"/>
          </p:cNvCxnSpPr>
          <p:nvPr/>
        </p:nvCxnSpPr>
        <p:spPr bwMode="auto">
          <a:xfrm>
            <a:off x="3242469" y="1230313"/>
            <a:ext cx="0" cy="62496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Gerade Verbindung mit Pfeil 61">
            <a:extLst>
              <a:ext uri="{FF2B5EF4-FFF2-40B4-BE49-F238E27FC236}">
                <a16:creationId xmlns:a16="http://schemas.microsoft.com/office/drawing/2014/main" id="{0400B9DC-2E31-8B2C-1C4C-C50D2798B021}"/>
              </a:ext>
            </a:extLst>
          </p:cNvPr>
          <p:cNvCxnSpPr>
            <a:cxnSpLocks noChangeShapeType="1"/>
            <a:stCxn id="5145" idx="2"/>
            <a:endCxn id="5148" idx="0"/>
          </p:cNvCxnSpPr>
          <p:nvPr/>
        </p:nvCxnSpPr>
        <p:spPr bwMode="auto">
          <a:xfrm>
            <a:off x="3242469" y="2387094"/>
            <a:ext cx="0" cy="81648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Flussdiagramm: Verzweigung 65">
            <a:extLst>
              <a:ext uri="{FF2B5EF4-FFF2-40B4-BE49-F238E27FC236}">
                <a16:creationId xmlns:a16="http://schemas.microsoft.com/office/drawing/2014/main" id="{1F11918A-21E2-542D-4856-0628CBC5A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8419" y="3203575"/>
            <a:ext cx="1308100" cy="9731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9" name="Flussdiagramm: Prozess 67">
            <a:extLst>
              <a:ext uri="{FF2B5EF4-FFF2-40B4-BE49-F238E27FC236}">
                <a16:creationId xmlns:a16="http://schemas.microsoft.com/office/drawing/2014/main" id="{289ECDBD-6B64-254C-CAE5-A0781E11B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527425"/>
            <a:ext cx="827088" cy="3238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Arztbesuch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</a:p>
        </p:txBody>
      </p:sp>
      <p:cxnSp>
        <p:nvCxnSpPr>
          <p:cNvPr id="5150" name="Gerade Verbindung mit Pfeil 69">
            <a:extLst>
              <a:ext uri="{FF2B5EF4-FFF2-40B4-BE49-F238E27FC236}">
                <a16:creationId xmlns:a16="http://schemas.microsoft.com/office/drawing/2014/main" id="{1F9E4A5F-609D-3753-0620-35DC4D93EBAD}"/>
              </a:ext>
            </a:extLst>
          </p:cNvPr>
          <p:cNvCxnSpPr>
            <a:cxnSpLocks noChangeShapeType="1"/>
            <a:stCxn id="5148" idx="1"/>
            <a:endCxn id="5149" idx="3"/>
          </p:cNvCxnSpPr>
          <p:nvPr/>
        </p:nvCxnSpPr>
        <p:spPr bwMode="auto">
          <a:xfrm flipH="1" flipV="1">
            <a:off x="2446338" y="3689350"/>
            <a:ext cx="142081" cy="79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Flussdiagramm: Prozess 77">
            <a:extLst>
              <a:ext uri="{FF2B5EF4-FFF2-40B4-BE49-F238E27FC236}">
                <a16:creationId xmlns:a16="http://schemas.microsoft.com/office/drawing/2014/main" id="{C93F55C0-B6C0-C07E-D28E-D09AA8233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4820444"/>
            <a:ext cx="165576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Auswahl/Beurteilung des Arzneistoffs und des Fertigarzneimittels</a:t>
            </a:r>
          </a:p>
        </p:txBody>
      </p:sp>
      <p:sp>
        <p:nvSpPr>
          <p:cNvPr id="3105" name="Flussdiagramm: Alternativer Prozess 122">
            <a:extLst>
              <a:ext uri="{FF2B5EF4-FFF2-40B4-BE49-F238E27FC236}">
                <a16:creationId xmlns:a16="http://schemas.microsoft.com/office/drawing/2014/main" id="{5F4ABF2D-42B0-5D62-FE6C-9EF0C7603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588" y="9424226"/>
            <a:ext cx="1655762" cy="49916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Ggf. Angebot weiterer pharmazeutischer Dienstleistungen</a:t>
            </a:r>
            <a:endParaRPr lang="de-DE" altLang="de-DE" sz="900" b="1" strike="sngStrike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53" name="Text Box 31">
            <a:extLst>
              <a:ext uri="{FF2B5EF4-FFF2-40B4-BE49-F238E27FC236}">
                <a16:creationId xmlns:a16="http://schemas.microsoft.com/office/drawing/2014/main" id="{9D7A828C-CBEC-1DBE-0C4F-594C07488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701675"/>
            <a:ext cx="324008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Anwender des Arzneimittels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Für wen ist das Arzneimittel?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Lebensalter, z. B. Kinder &lt; 18 Jahre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Begleitumstände, z. B. Schwangerschaft</a:t>
            </a:r>
          </a:p>
        </p:txBody>
      </p:sp>
      <p:cxnSp>
        <p:nvCxnSpPr>
          <p:cNvPr id="5154" name="Gerade Verbindung 100">
            <a:extLst>
              <a:ext uri="{FF2B5EF4-FFF2-40B4-BE49-F238E27FC236}">
                <a16:creationId xmlns:a16="http://schemas.microsoft.com/office/drawing/2014/main" id="{BAF5F51F-BA6B-F49C-57F3-295711D9E190}"/>
              </a:ext>
            </a:extLst>
          </p:cNvPr>
          <p:cNvCxnSpPr>
            <a:cxnSpLocks noChangeShapeType="1"/>
            <a:stCxn id="5144" idx="3"/>
            <a:endCxn id="5153" idx="1"/>
          </p:cNvCxnSpPr>
          <p:nvPr/>
        </p:nvCxnSpPr>
        <p:spPr bwMode="auto">
          <a:xfrm flipV="1">
            <a:off x="4087813" y="942181"/>
            <a:ext cx="231775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5" name="Freeform 24">
            <a:extLst>
              <a:ext uri="{FF2B5EF4-FFF2-40B4-BE49-F238E27FC236}">
                <a16:creationId xmlns:a16="http://schemas.microsoft.com/office/drawing/2014/main" id="{E87027A0-A33F-413D-C074-C8BB1FDD0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1268413"/>
            <a:ext cx="542925" cy="166211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6" name="Flussdiagramm: Verzweigung 65">
            <a:extLst>
              <a:ext uri="{FF2B5EF4-FFF2-40B4-BE49-F238E27FC236}">
                <a16:creationId xmlns:a16="http://schemas.microsoft.com/office/drawing/2014/main" id="{F04D9778-1091-213E-34F1-60811FDDC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167063"/>
            <a:ext cx="1333500" cy="1044575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7" name="Gerade Verbindung mit Pfeil 69">
            <a:extLst>
              <a:ext uri="{FF2B5EF4-FFF2-40B4-BE49-F238E27FC236}">
                <a16:creationId xmlns:a16="http://schemas.microsoft.com/office/drawing/2014/main" id="{FC2965B3-E3C1-92C8-AABC-4A5E6DC48F7B}"/>
              </a:ext>
            </a:extLst>
          </p:cNvPr>
          <p:cNvCxnSpPr>
            <a:cxnSpLocks noChangeShapeType="1"/>
            <a:stCxn id="5149" idx="1"/>
            <a:endCxn id="5156" idx="3"/>
          </p:cNvCxnSpPr>
          <p:nvPr/>
        </p:nvCxnSpPr>
        <p:spPr bwMode="auto">
          <a:xfrm flipH="1">
            <a:off x="1476375" y="3689350"/>
            <a:ext cx="1428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Flussdiagramm: Alternativer Prozess 43">
            <a:extLst>
              <a:ext uri="{FF2B5EF4-FFF2-40B4-BE49-F238E27FC236}">
                <a16:creationId xmlns:a16="http://schemas.microsoft.com/office/drawing/2014/main" id="{8DAD9BFD-95E9-42D2-91A2-9F53C8D57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2195513"/>
            <a:ext cx="1174750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Keine Abgabe des Arzneimittels</a:t>
            </a:r>
          </a:p>
        </p:txBody>
      </p:sp>
      <p:cxnSp>
        <p:nvCxnSpPr>
          <p:cNvPr id="5159" name="Gerade Verbindung mit Pfeil 69">
            <a:extLst>
              <a:ext uri="{FF2B5EF4-FFF2-40B4-BE49-F238E27FC236}">
                <a16:creationId xmlns:a16="http://schemas.microsoft.com/office/drawing/2014/main" id="{6917C10E-2D7C-8179-E691-189C070707B7}"/>
              </a:ext>
            </a:extLst>
          </p:cNvPr>
          <p:cNvCxnSpPr>
            <a:cxnSpLocks noChangeShapeType="1"/>
            <a:stCxn id="5156" idx="0"/>
            <a:endCxn id="5158" idx="2"/>
          </p:cNvCxnSpPr>
          <p:nvPr/>
        </p:nvCxnSpPr>
        <p:spPr bwMode="auto">
          <a:xfrm flipV="1">
            <a:off x="809625" y="2590800"/>
            <a:ext cx="0" cy="576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C6B2B97C-2462-7DDB-95BC-64BCE1E4A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7373945"/>
            <a:ext cx="165576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Unterstützende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Maßnahmen</a:t>
            </a:r>
          </a:p>
        </p:txBody>
      </p:sp>
      <p:sp>
        <p:nvSpPr>
          <p:cNvPr id="5161" name="Text Box 37">
            <a:extLst>
              <a:ext uri="{FF2B5EF4-FFF2-40B4-BE49-F238E27FC236}">
                <a16:creationId xmlns:a16="http://schemas.microsoft.com/office/drawing/2014/main" id="{97D220A2-7622-B47A-0684-A97577DB7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6931025"/>
            <a:ext cx="3122612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Aufkleber auf der Packung mit Anwendungshinweisen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Erläuterung und Mitgabe von Informationsmaterial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Zusatzempfehlung: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Badelatschen in Schwimmbädern, Saunen, Sportanlagen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Offene/atmungsaktive Schuhe tragen, ggf. mit fungizidem Schuhspray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desinfizieren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Baumwollstrümpfe; tgl. wechseln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Zehenzwischenräume immer gründlich abtrocknen, ggf. föhnen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Keine langen Bäder, keine Verwendung rückfettender Waschlotionen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Täglich Handtücher wechseln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Wäsche bei 60 °C waschen oder pilzabtötende Waschzusätze</a:t>
            </a:r>
          </a:p>
        </p:txBody>
      </p:sp>
      <p:sp>
        <p:nvSpPr>
          <p:cNvPr id="5162" name="Freeform 24">
            <a:extLst>
              <a:ext uri="{FF2B5EF4-FFF2-40B4-BE49-F238E27FC236}">
                <a16:creationId xmlns:a16="http://schemas.microsoft.com/office/drawing/2014/main" id="{1C1F9C10-3DCC-8F91-6331-D6F5CD0F4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6951663"/>
            <a:ext cx="542925" cy="12573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rade Verbindung 110">
            <a:extLst>
              <a:ext uri="{FF2B5EF4-FFF2-40B4-BE49-F238E27FC236}">
                <a16:creationId xmlns:a16="http://schemas.microsoft.com/office/drawing/2014/main" id="{439BE22A-247B-D466-8F6C-607B0CB5A67F}"/>
              </a:ext>
            </a:extLst>
          </p:cNvPr>
          <p:cNvCxnSpPr>
            <a:cxnSpLocks noChangeShapeType="1"/>
            <a:stCxn id="5160" idx="3"/>
            <a:endCxn id="5161" idx="1"/>
          </p:cNvCxnSpPr>
          <p:nvPr/>
        </p:nvCxnSpPr>
        <p:spPr bwMode="auto">
          <a:xfrm>
            <a:off x="4070350" y="7558889"/>
            <a:ext cx="2587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4" name="Text Box 10">
            <a:extLst>
              <a:ext uri="{FF2B5EF4-FFF2-40B4-BE49-F238E27FC236}">
                <a16:creationId xmlns:a16="http://schemas.microsoft.com/office/drawing/2014/main" id="{AF9874C6-A3C8-21CF-1F8C-E802E53C3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233569"/>
            <a:ext cx="1655762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des Arzneimittels</a:t>
            </a:r>
          </a:p>
        </p:txBody>
      </p:sp>
      <p:sp>
        <p:nvSpPr>
          <p:cNvPr id="5165" name="Text Box 37">
            <a:extLst>
              <a:ext uri="{FF2B5EF4-FFF2-40B4-BE49-F238E27FC236}">
                <a16:creationId xmlns:a16="http://schemas.microsoft.com/office/drawing/2014/main" id="{B4D031EF-3019-106E-C207-DAFFC3518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8226425"/>
            <a:ext cx="313213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Abgabe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Rückfrage beim Patienten, ob noch weitere Fragen bestehen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Möglichkeiten der Kontaktaufnahme, z. B. telefonisch</a:t>
            </a:r>
          </a:p>
        </p:txBody>
      </p:sp>
      <p:sp>
        <p:nvSpPr>
          <p:cNvPr id="5166" name="Freeform 24">
            <a:extLst>
              <a:ext uri="{FF2B5EF4-FFF2-40B4-BE49-F238E27FC236}">
                <a16:creationId xmlns:a16="http://schemas.microsoft.com/office/drawing/2014/main" id="{3F96556E-C43F-A4C0-B37E-7A0C92D7E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8256588"/>
            <a:ext cx="542925" cy="3238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7" name="Gerade Verbindung 110">
            <a:extLst>
              <a:ext uri="{FF2B5EF4-FFF2-40B4-BE49-F238E27FC236}">
                <a16:creationId xmlns:a16="http://schemas.microsoft.com/office/drawing/2014/main" id="{C1394A7E-9C16-CB3C-9229-A46A8C4DE1B8}"/>
              </a:ext>
            </a:extLst>
          </p:cNvPr>
          <p:cNvCxnSpPr>
            <a:cxnSpLocks noChangeShapeType="1"/>
            <a:stCxn id="5164" idx="3"/>
            <a:endCxn id="5165" idx="1"/>
          </p:cNvCxnSpPr>
          <p:nvPr/>
        </p:nvCxnSpPr>
        <p:spPr bwMode="auto">
          <a:xfrm>
            <a:off x="4070350" y="8417719"/>
            <a:ext cx="2492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8" name="Gerade Verbindung mit Pfeil 78">
            <a:extLst>
              <a:ext uri="{FF2B5EF4-FFF2-40B4-BE49-F238E27FC236}">
                <a16:creationId xmlns:a16="http://schemas.microsoft.com/office/drawing/2014/main" id="{04E981AB-9127-EFBE-C58D-F611893A17FF}"/>
              </a:ext>
            </a:extLst>
          </p:cNvPr>
          <p:cNvCxnSpPr>
            <a:cxnSpLocks noChangeShapeType="1"/>
            <a:stCxn id="5160" idx="2"/>
            <a:endCxn id="5164" idx="0"/>
          </p:cNvCxnSpPr>
          <p:nvPr/>
        </p:nvCxnSpPr>
        <p:spPr bwMode="auto">
          <a:xfrm>
            <a:off x="3242469" y="7743833"/>
            <a:ext cx="0" cy="48973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2" name="Text Box 10">
            <a:extLst>
              <a:ext uri="{FF2B5EF4-FFF2-40B4-BE49-F238E27FC236}">
                <a16:creationId xmlns:a16="http://schemas.microsoft.com/office/drawing/2014/main" id="{CFA6C1D6-EA0A-F245-D344-EF39D0EEB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4588" y="8743078"/>
            <a:ext cx="1655762" cy="36988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Ggf. Pflege der </a:t>
            </a:r>
            <a:b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Patientendatei</a:t>
            </a:r>
          </a:p>
        </p:txBody>
      </p:sp>
      <p:sp>
        <p:nvSpPr>
          <p:cNvPr id="3124" name="Text Box 37">
            <a:extLst>
              <a:ext uri="{FF2B5EF4-FFF2-40B4-BE49-F238E27FC236}">
                <a16:creationId xmlns:a16="http://schemas.microsoft.com/office/drawing/2014/main" id="{41C1C3AA-D4AE-AE73-BE76-C6182748C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8725659"/>
            <a:ext cx="3132137" cy="4047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Pflege der Patientendatei </a:t>
            </a:r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(Kundenkarte)</a:t>
            </a:r>
            <a:endParaRPr lang="de-DE" altLang="de-DE" sz="700" b="1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in der Datei geführt, Daten aktualisieren</a:t>
            </a:r>
          </a:p>
          <a:p>
            <a:pPr marR="0" algn="l" rtl="0"/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- Wird der Patient noch nicht in der Datei geführt, ggf. Aufnahme anbieten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3123" name="Gerade Verbindung mit Pfeil 78">
            <a:extLst>
              <a:ext uri="{FF2B5EF4-FFF2-40B4-BE49-F238E27FC236}">
                <a16:creationId xmlns:a16="http://schemas.microsoft.com/office/drawing/2014/main" id="{C0E989C3-CAC8-7444-F3E7-F52DC9F9FF2C}"/>
              </a:ext>
            </a:extLst>
          </p:cNvPr>
          <p:cNvCxnSpPr>
            <a:cxnSpLocks noChangeShapeType="1"/>
            <a:stCxn id="3122" idx="2"/>
            <a:endCxn id="3105" idx="0"/>
          </p:cNvCxnSpPr>
          <p:nvPr/>
        </p:nvCxnSpPr>
        <p:spPr bwMode="auto">
          <a:xfrm>
            <a:off x="3242469" y="9112966"/>
            <a:ext cx="0" cy="311260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" name="Gerade Verbindung mit Pfeil 78">
            <a:extLst>
              <a:ext uri="{FF2B5EF4-FFF2-40B4-BE49-F238E27FC236}">
                <a16:creationId xmlns:a16="http://schemas.microsoft.com/office/drawing/2014/main" id="{7790F138-775A-5398-933B-C8777A1AF9BF}"/>
              </a:ext>
            </a:extLst>
          </p:cNvPr>
          <p:cNvCxnSpPr>
            <a:cxnSpLocks noChangeShapeType="1"/>
            <a:stCxn id="5164" idx="2"/>
            <a:endCxn id="3122" idx="0"/>
          </p:cNvCxnSpPr>
          <p:nvPr/>
        </p:nvCxnSpPr>
        <p:spPr bwMode="auto">
          <a:xfrm>
            <a:off x="3242469" y="8601869"/>
            <a:ext cx="0" cy="141209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5" name="Gerade Verbindung 110">
            <a:extLst>
              <a:ext uri="{FF2B5EF4-FFF2-40B4-BE49-F238E27FC236}">
                <a16:creationId xmlns:a16="http://schemas.microsoft.com/office/drawing/2014/main" id="{D39A87DD-9077-9214-F841-7344C0471576}"/>
              </a:ext>
            </a:extLst>
          </p:cNvPr>
          <p:cNvCxnSpPr>
            <a:cxnSpLocks noChangeShapeType="1"/>
            <a:stCxn id="3122" idx="3"/>
            <a:endCxn id="3124" idx="1"/>
          </p:cNvCxnSpPr>
          <p:nvPr/>
        </p:nvCxnSpPr>
        <p:spPr bwMode="auto">
          <a:xfrm>
            <a:off x="4070350" y="8928022"/>
            <a:ext cx="249238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1051C319-AF37-5391-F2EA-19B289695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8743078"/>
            <a:ext cx="542925" cy="369889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5175" name="Gerade Verbindung 161">
            <a:extLst>
              <a:ext uri="{FF2B5EF4-FFF2-40B4-BE49-F238E27FC236}">
                <a16:creationId xmlns:a16="http://schemas.microsoft.com/office/drawing/2014/main" id="{99449EB2-9ECB-3059-22F4-BBE3346849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5900" y="8677275"/>
            <a:ext cx="71643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76" name="Text Box 53">
            <a:extLst>
              <a:ext uri="{FF2B5EF4-FFF2-40B4-BE49-F238E27FC236}">
                <a16:creationId xmlns:a16="http://schemas.microsoft.com/office/drawing/2014/main" id="{69B08070-4C70-27C1-6A9D-7E1246095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938" y="4613275"/>
            <a:ext cx="27305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77" name="Text Box 53">
            <a:extLst>
              <a:ext uri="{FF2B5EF4-FFF2-40B4-BE49-F238E27FC236}">
                <a16:creationId xmlns:a16="http://schemas.microsoft.com/office/drawing/2014/main" id="{D51363AF-C42C-6160-9A46-A933A46A9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2782888"/>
            <a:ext cx="39528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78" name="Textfeld 1">
            <a:extLst>
              <a:ext uri="{FF2B5EF4-FFF2-40B4-BE49-F238E27FC236}">
                <a16:creationId xmlns:a16="http://schemas.microsoft.com/office/drawing/2014/main" id="{D7798516-6BE1-46FC-291E-4995347CC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825" y="3416300"/>
            <a:ext cx="11430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Grenzen der Selbstmedikation überschritten?</a:t>
            </a:r>
          </a:p>
        </p:txBody>
      </p:sp>
      <p:sp>
        <p:nvSpPr>
          <p:cNvPr id="5179" name="Textfeld 3">
            <a:extLst>
              <a:ext uri="{FF2B5EF4-FFF2-40B4-BE49-F238E27FC236}">
                <a16:creationId xmlns:a16="http://schemas.microsoft.com/office/drawing/2014/main" id="{6947C5FA-3244-879E-119B-0AEE77C1F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3254375"/>
            <a:ext cx="10652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des AM in angemessener Menge bis zum Arztbesuch</a:t>
            </a:r>
          </a:p>
        </p:txBody>
      </p:sp>
      <p:sp>
        <p:nvSpPr>
          <p:cNvPr id="4" name="Text Box 37">
            <a:extLst>
              <a:ext uri="{FF2B5EF4-FFF2-40B4-BE49-F238E27FC236}">
                <a16:creationId xmlns:a16="http://schemas.microsoft.com/office/drawing/2014/main" id="{8E89C473-BD1B-D546-1F86-77F6CE320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9519922"/>
            <a:ext cx="3132137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R="0" algn="l" rtl="0"/>
            <a:r>
              <a:rPr lang="de-DE" sz="700" b="1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Angebot weiterer pharmazeutischer Dienstleistungen</a:t>
            </a:r>
            <a:endParaRPr lang="de-DE" sz="700" b="0" i="0" u="none" strike="noStrike" baseline="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de-DE" sz="700" b="0" i="1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Insbesondere </a:t>
            </a:r>
            <a:r>
              <a:rPr lang="de-DE" sz="700" b="0" i="1" u="none" strike="noStrike" baseline="0" dirty="0" err="1">
                <a:solidFill>
                  <a:srgbClr val="808080"/>
                </a:solidFill>
                <a:latin typeface="Arial" panose="020B0604020202020204" pitchFamily="34" charset="0"/>
              </a:rPr>
              <a:t>pDL</a:t>
            </a:r>
            <a:r>
              <a:rPr lang="de-DE" sz="700" b="0" i="1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 nach § 129 Abs. 5e SGB V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5" name="Gerade Verbindung 110">
            <a:extLst>
              <a:ext uri="{FF2B5EF4-FFF2-40B4-BE49-F238E27FC236}">
                <a16:creationId xmlns:a16="http://schemas.microsoft.com/office/drawing/2014/main" id="{72CDFA9A-FB71-B857-CAAC-7A65F1968496}"/>
              </a:ext>
            </a:extLst>
          </p:cNvPr>
          <p:cNvCxnSpPr>
            <a:cxnSpLocks noChangeShapeType="1"/>
            <a:stCxn id="3105" idx="3"/>
            <a:endCxn id="4" idx="1"/>
          </p:cNvCxnSpPr>
          <p:nvPr/>
        </p:nvCxnSpPr>
        <p:spPr bwMode="auto">
          <a:xfrm>
            <a:off x="4070350" y="9673810"/>
            <a:ext cx="255588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6" name="Freeform 24">
            <a:extLst>
              <a:ext uri="{FF2B5EF4-FFF2-40B4-BE49-F238E27FC236}">
                <a16:creationId xmlns:a16="http://schemas.microsoft.com/office/drawing/2014/main" id="{6F06D04D-FBC0-CBF2-2605-8955F9B1C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9542132"/>
            <a:ext cx="557212" cy="284163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Benutzerdefiniert</PresentationFormat>
  <Paragraphs>91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StarBats</vt:lpstr>
      <vt:lpstr>Times New Roman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Heinken, Melanie</cp:lastModifiedBy>
  <cp:revision>178</cp:revision>
  <dcterms:created xsi:type="dcterms:W3CDTF">2002-12-09T13:29:54Z</dcterms:created>
  <dcterms:modified xsi:type="dcterms:W3CDTF">2023-12-15T12:49:31Z</dcterms:modified>
</cp:coreProperties>
</file>